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6858000" cx="12192000"/>
  <p:notesSz cx="6858000" cy="9144000"/>
  <p:embeddedFontLst>
    <p:embeddedFont>
      <p:font typeface="Roboto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Roboto-bold.fntdata"/><Relationship Id="rId10" Type="http://schemas.openxmlformats.org/officeDocument/2006/relationships/slide" Target="slides/slide5.xml"/><Relationship Id="rId32" Type="http://schemas.openxmlformats.org/officeDocument/2006/relationships/font" Target="fonts/Roboto-regular.fntdata"/><Relationship Id="rId13" Type="http://schemas.openxmlformats.org/officeDocument/2006/relationships/slide" Target="slides/slide8.xml"/><Relationship Id="rId35" Type="http://schemas.openxmlformats.org/officeDocument/2006/relationships/font" Target="fonts/Roboto-boldItalic.fntdata"/><Relationship Id="rId12" Type="http://schemas.openxmlformats.org/officeDocument/2006/relationships/slide" Target="slides/slide7.xml"/><Relationship Id="rId34" Type="http://schemas.openxmlformats.org/officeDocument/2006/relationships/font" Target="fonts/Roboto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bfc4201e0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7" name="Google Shape;157;gbfc4201e04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a4583ed2c5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a4583ed2c5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a4583ed2c5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a4583ed2c5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d28f3641fb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d28f3641f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a4583ed2c5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ga4583ed2c5_0_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d938b1bd6a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d938b1bd6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63febedfca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63febedfc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8" name="Google Shape;288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d28f364416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4" name="Google Shape;294;gd28f364416_0_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d28f364416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d28f36441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d28f364416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d28f36441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FR"/>
              <a:t>olé</a:t>
            </a:r>
            <a:endParaRPr/>
          </a:p>
        </p:txBody>
      </p:sp>
      <p:sp>
        <p:nvSpPr>
          <p:cNvPr id="163" name="Google Shape;16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a4583ed2c5_0_2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a4583ed2c5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cf806c87c9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cf806c87c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d28f364416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d28f364416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db9f4cd54c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db9f4cd54c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gdb9f4cd54c_0_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a4583ed2c5_0_4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a4583ed2c5_0_4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9" name="Google Shape;35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a6f597c8bf_1_8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a6f597c8bf_1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bfc177cbfb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bfc177cbf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8" name="Google Shape;17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7" name="Google Shape;18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3" name="Google Shape;19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3" name="Google Shape;20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a4583ed2c5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a4583ed2c5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bfc4201e04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bfc4201e0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88" name="Google Shape;88;p14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89" name="Google Shape;89;p1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0" name="Google Shape;90;p1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1" name="Google Shape;91;p1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4" name="Google Shape;94;p1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5" name="Google Shape;95;p1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8" name="Google Shape;98;p1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925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9" name="Google Shape;99;p1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0" name="Google Shape;100;p1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1" name="Google Shape;101;p1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4" name="Google Shape;104;p17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5" name="Google Shape;105;p1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6" name="Google Shape;106;p1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7" name="Google Shape;107;p1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10" name="Google Shape;110;p18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925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1" name="Google Shape;111;p18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925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2" name="Google Shape;112;p1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14" name="Google Shape;114;p1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839788" y="1681163"/>
            <a:ext cx="51579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8" name="Google Shape;118;p19"/>
          <p:cNvSpPr txBox="1"/>
          <p:nvPr>
            <p:ph idx="2" type="body"/>
          </p:nvPr>
        </p:nvSpPr>
        <p:spPr>
          <a:xfrm>
            <a:off x="839788" y="2505075"/>
            <a:ext cx="5157900" cy="36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925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9" name="Google Shape;119;p19"/>
          <p:cNvSpPr txBox="1"/>
          <p:nvPr>
            <p:ph idx="3" type="body"/>
          </p:nvPr>
        </p:nvSpPr>
        <p:spPr>
          <a:xfrm>
            <a:off x="6172200" y="1681163"/>
            <a:ext cx="51831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0" name="Google Shape;120;p19"/>
          <p:cNvSpPr txBox="1"/>
          <p:nvPr>
            <p:ph idx="4" type="body"/>
          </p:nvPr>
        </p:nvSpPr>
        <p:spPr>
          <a:xfrm>
            <a:off x="6172200" y="2505075"/>
            <a:ext cx="5183100" cy="36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925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1" name="Google Shape;121;p1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22" name="Google Shape;122;p1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23" name="Google Shape;123;p1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26" name="Google Shape;126;p2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27" name="Google Shape;127;p2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28" name="Google Shape;128;p2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/>
          <p:nvPr>
            <p:ph type="title"/>
          </p:nvPr>
        </p:nvSpPr>
        <p:spPr>
          <a:xfrm>
            <a:off x="839788" y="457200"/>
            <a:ext cx="3932100" cy="1600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31" name="Google Shape;131;p21"/>
          <p:cNvSpPr txBox="1"/>
          <p:nvPr>
            <p:ph idx="1" type="body"/>
          </p:nvPr>
        </p:nvSpPr>
        <p:spPr>
          <a:xfrm>
            <a:off x="5183188" y="987425"/>
            <a:ext cx="61725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2" name="Google Shape;132;p21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/>
        </p:txBody>
      </p:sp>
      <p:sp>
        <p:nvSpPr>
          <p:cNvPr id="133" name="Google Shape;133;p2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34" name="Google Shape;134;p2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35" name="Google Shape;135;p2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/>
          <p:nvPr>
            <p:ph type="title"/>
          </p:nvPr>
        </p:nvSpPr>
        <p:spPr>
          <a:xfrm>
            <a:off x="839788" y="457200"/>
            <a:ext cx="3932100" cy="1600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38" name="Google Shape;138;p22"/>
          <p:cNvSpPr/>
          <p:nvPr>
            <p:ph idx="2" type="pic"/>
          </p:nvPr>
        </p:nvSpPr>
        <p:spPr>
          <a:xfrm>
            <a:off x="5183188" y="987425"/>
            <a:ext cx="61725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22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/>
        </p:txBody>
      </p:sp>
      <p:sp>
        <p:nvSpPr>
          <p:cNvPr id="140" name="Google Shape;140;p2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45" name="Google Shape;145;p23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925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46" name="Google Shape;146;p2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47" name="Google Shape;147;p2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51" name="Google Shape;151;p24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925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52" name="Google Shape;152;p2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53" name="Google Shape;153;p2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54" name="Google Shape;154;p2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 amt="50000"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 amt="50000"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1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1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1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hyperlink" Target="https://fr.wikipedia.org/wiki/G%C3%A9rard_Berry" TargetMode="External"/><Relationship Id="rId5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Relationship Id="rId4" Type="http://schemas.openxmlformats.org/officeDocument/2006/relationships/image" Target="../media/image8.png"/><Relationship Id="rId5" Type="http://schemas.openxmlformats.org/officeDocument/2006/relationships/image" Target="../media/image2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8.png"/><Relationship Id="rId4" Type="http://schemas.openxmlformats.org/officeDocument/2006/relationships/image" Target="../media/image4.jpg"/><Relationship Id="rId5" Type="http://schemas.openxmlformats.org/officeDocument/2006/relationships/image" Target="../media/image22.jpg"/><Relationship Id="rId6" Type="http://schemas.openxmlformats.org/officeDocument/2006/relationships/image" Target="../media/image20.jpg"/><Relationship Id="rId7" Type="http://schemas.openxmlformats.org/officeDocument/2006/relationships/image" Target="../media/image29.jpg"/><Relationship Id="rId8" Type="http://schemas.openxmlformats.org/officeDocument/2006/relationships/image" Target="../media/image1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jpg"/><Relationship Id="rId4" Type="http://schemas.openxmlformats.org/officeDocument/2006/relationships/image" Target="../media/image3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p4pillon.org/" TargetMode="External"/><Relationship Id="rId4" Type="http://schemas.openxmlformats.org/officeDocument/2006/relationships/image" Target="../media/image2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776" y="1244950"/>
            <a:ext cx="4295902" cy="4469701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5"/>
          <p:cNvSpPr txBox="1"/>
          <p:nvPr/>
        </p:nvSpPr>
        <p:spPr>
          <a:xfrm>
            <a:off x="5246625" y="1808475"/>
            <a:ext cx="6244200" cy="3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300" u="sng">
                <a:latin typeface="Calibri"/>
                <a:ea typeface="Calibri"/>
                <a:cs typeface="Calibri"/>
                <a:sym typeface="Calibri"/>
              </a:rPr>
              <a:t>Association loi 1901</a:t>
            </a:r>
            <a:r>
              <a:rPr b="1" lang="fr-FR" sz="2300">
                <a:latin typeface="Calibri"/>
                <a:ea typeface="Calibri"/>
                <a:cs typeface="Calibri"/>
                <a:sym typeface="Calibri"/>
              </a:rPr>
              <a:t> =&gt; recherche et développement en soins de premier recours</a:t>
            </a:r>
            <a:endParaRPr b="1" sz="2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300">
                <a:latin typeface="Calibri"/>
                <a:ea typeface="Calibri"/>
                <a:cs typeface="Calibri"/>
                <a:sym typeface="Calibri"/>
              </a:rPr>
              <a:t>4 axes :</a:t>
            </a:r>
            <a:endParaRPr b="1" sz="2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-"/>
            </a:pPr>
            <a:r>
              <a:rPr b="1" lang="fr-FR" sz="2300">
                <a:latin typeface="Calibri"/>
                <a:ea typeface="Calibri"/>
                <a:cs typeface="Calibri"/>
                <a:sym typeface="Calibri"/>
              </a:rPr>
              <a:t>innovation organisationnelle</a:t>
            </a:r>
            <a:endParaRPr b="1" sz="2300"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-"/>
            </a:pPr>
            <a:r>
              <a:rPr b="1" lang="fr-FR" sz="2300">
                <a:latin typeface="Calibri"/>
                <a:ea typeface="Calibri"/>
                <a:cs typeface="Calibri"/>
                <a:sym typeface="Calibri"/>
              </a:rPr>
              <a:t>innovation dans les pratiques professionnelles</a:t>
            </a:r>
            <a:endParaRPr b="1" sz="2300"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-"/>
            </a:pPr>
            <a:r>
              <a:rPr b="1" lang="fr-FR" sz="2300">
                <a:latin typeface="Calibri"/>
                <a:ea typeface="Calibri"/>
                <a:cs typeface="Calibri"/>
                <a:sym typeface="Calibri"/>
              </a:rPr>
              <a:t>innovation numérique</a:t>
            </a:r>
            <a:endParaRPr b="1" sz="2300"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-"/>
            </a:pPr>
            <a:r>
              <a:rPr b="1" lang="fr-FR" sz="2300">
                <a:latin typeface="Calibri"/>
                <a:ea typeface="Calibri"/>
                <a:cs typeface="Calibri"/>
                <a:sym typeface="Calibri"/>
              </a:rPr>
              <a:t>innovation sociale (ESS/démocratie en santé)</a:t>
            </a:r>
            <a:endParaRPr b="1" sz="23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4"/>
          <p:cNvSpPr txBox="1"/>
          <p:nvPr/>
        </p:nvSpPr>
        <p:spPr>
          <a:xfrm>
            <a:off x="171675" y="1409550"/>
            <a:ext cx="2016600" cy="17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900">
                <a:latin typeface="Calibri"/>
                <a:ea typeface="Calibri"/>
                <a:cs typeface="Calibri"/>
                <a:sym typeface="Calibri"/>
              </a:rPr>
              <a:t>Calendrier</a:t>
            </a:r>
            <a:endParaRPr b="1"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900">
                <a:latin typeface="Calibri"/>
                <a:ea typeface="Calibri"/>
                <a:cs typeface="Calibri"/>
                <a:sym typeface="Calibri"/>
              </a:rPr>
              <a:t>=</a:t>
            </a:r>
            <a:endParaRPr b="1"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900">
                <a:latin typeface="Calibri"/>
                <a:ea typeface="Calibri"/>
                <a:cs typeface="Calibri"/>
                <a:sym typeface="Calibri"/>
              </a:rPr>
              <a:t>Algorithme</a:t>
            </a:r>
            <a:endParaRPr b="1"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900">
                <a:latin typeface="Calibri"/>
                <a:ea typeface="Calibri"/>
                <a:cs typeface="Calibri"/>
                <a:sym typeface="Calibri"/>
              </a:rPr>
              <a:t>de parcours de soins pharmaceutiques</a:t>
            </a:r>
            <a:endParaRPr b="1"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34"/>
          <p:cNvSpPr txBox="1"/>
          <p:nvPr/>
        </p:nvSpPr>
        <p:spPr>
          <a:xfrm>
            <a:off x="437550" y="304375"/>
            <a:ext cx="11404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100">
                <a:latin typeface="Calibri"/>
                <a:ea typeface="Calibri"/>
                <a:cs typeface="Calibri"/>
                <a:sym typeface="Calibri"/>
              </a:rPr>
              <a:t>NOTRE PROTOTYPE DE LOGICIEL DE GESTION D’OFFICINE POUR PHARMACIEN CORRESPONDANT</a:t>
            </a:r>
            <a:endParaRPr b="1"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100">
                <a:latin typeface="Calibri"/>
                <a:ea typeface="Calibri"/>
                <a:cs typeface="Calibri"/>
                <a:sym typeface="Calibri"/>
              </a:rPr>
              <a:t>(campagne de crowdfunding en cours pour libérer son code source #BIENCOMMUN, aidez-nous !!!)</a:t>
            </a:r>
            <a:endParaRPr b="1" sz="2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0800" y="1348450"/>
            <a:ext cx="9908274" cy="441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4"/>
          <p:cNvSpPr txBox="1"/>
          <p:nvPr>
            <p:ph idx="1" type="subTitle"/>
          </p:nvPr>
        </p:nvSpPr>
        <p:spPr>
          <a:xfrm>
            <a:off x="5897100" y="5264850"/>
            <a:ext cx="6294900" cy="1655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fr-FR"/>
              <a:t>“</a:t>
            </a:r>
            <a:r>
              <a:rPr lang="fr-FR"/>
              <a:t>Un algorithme, c’est tout simplement une façon de décrire dans ses moindres détails comment procéder pour faire quelque chose”</a:t>
            </a:r>
            <a:endParaRPr/>
          </a:p>
          <a:p>
            <a:pPr indent="0" lvl="0" marL="0" rtl="0" algn="r">
              <a:spcBef>
                <a:spcPts val="1000"/>
              </a:spcBef>
              <a:spcAft>
                <a:spcPts val="0"/>
              </a:spcAft>
              <a:buNone/>
            </a:pPr>
            <a:r>
              <a:rPr i="1" lang="fr-FR" sz="2300">
                <a:solidFill>
                  <a:srgbClr val="000000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Gérard Berry</a:t>
            </a:r>
            <a:endParaRPr i="1" sz="3600">
              <a:solidFill>
                <a:srgbClr val="000000"/>
              </a:solidFill>
            </a:endParaRPr>
          </a:p>
        </p:txBody>
      </p:sp>
      <p:pic>
        <p:nvPicPr>
          <p:cNvPr id="229" name="Google Shape;229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664275"/>
            <a:ext cx="5734050" cy="322897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4"/>
          <p:cNvSpPr/>
          <p:nvPr/>
        </p:nvSpPr>
        <p:spPr>
          <a:xfrm>
            <a:off x="1435250" y="3431525"/>
            <a:ext cx="511800" cy="14229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5"/>
          <p:cNvSpPr txBox="1"/>
          <p:nvPr>
            <p:ph idx="1" type="subTitle"/>
          </p:nvPr>
        </p:nvSpPr>
        <p:spPr>
          <a:xfrm>
            <a:off x="0" y="4045750"/>
            <a:ext cx="7257300" cy="2518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fr-FR" sz="2900"/>
              <a:t>Paradigme de stockage des médicaments prédictif et personnalisé</a:t>
            </a:r>
            <a:endParaRPr sz="29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fr-FR" sz="2900"/>
              <a:t>LOWTECH + </a:t>
            </a:r>
            <a:r>
              <a:rPr b="1" lang="fr-FR" sz="2900"/>
              <a:t>SOBRIÉTÉ</a:t>
            </a:r>
            <a:r>
              <a:rPr b="1" lang="fr-FR" sz="2900"/>
              <a:t> </a:t>
            </a:r>
            <a:r>
              <a:rPr b="1" lang="fr-FR" sz="2900"/>
              <a:t>NUMÉRIQUE</a:t>
            </a:r>
            <a:endParaRPr b="1" sz="2900"/>
          </a:p>
        </p:txBody>
      </p:sp>
      <p:pic>
        <p:nvPicPr>
          <p:cNvPr id="236" name="Google Shape;23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" y="-40950"/>
            <a:ext cx="7257200" cy="408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5"/>
          <p:cNvSpPr txBox="1"/>
          <p:nvPr/>
        </p:nvSpPr>
        <p:spPr>
          <a:xfrm>
            <a:off x="7175875" y="851100"/>
            <a:ext cx="4913100" cy="11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latin typeface="Calibri"/>
                <a:ea typeface="Calibri"/>
                <a:cs typeface="Calibri"/>
                <a:sym typeface="Calibri"/>
              </a:rPr>
              <a:t>+ outil de communication personnalisé</a:t>
            </a:r>
            <a:endParaRPr b="1"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p35"/>
          <p:cNvPicPr preferRelativeResize="0"/>
          <p:nvPr/>
        </p:nvPicPr>
        <p:blipFill rotWithShape="1">
          <a:blip r:embed="rId4">
            <a:alphaModFix/>
          </a:blip>
          <a:srcRect b="16484" l="13010" r="12683" t="2948"/>
          <a:stretch/>
        </p:blipFill>
        <p:spPr>
          <a:xfrm>
            <a:off x="8105800" y="2209199"/>
            <a:ext cx="3215901" cy="4648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36"/>
          <p:cNvPicPr preferRelativeResize="0"/>
          <p:nvPr/>
        </p:nvPicPr>
        <p:blipFill rotWithShape="1">
          <a:blip r:embed="rId3">
            <a:alphaModFix/>
          </a:blip>
          <a:srcRect b="0" l="-3637" r="15126" t="0"/>
          <a:stretch/>
        </p:blipFill>
        <p:spPr>
          <a:xfrm rot="-5400000">
            <a:off x="1364549" y="298549"/>
            <a:ext cx="4863498" cy="7592602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6"/>
          <p:cNvSpPr txBox="1"/>
          <p:nvPr/>
        </p:nvSpPr>
        <p:spPr>
          <a:xfrm>
            <a:off x="8012750" y="1710250"/>
            <a:ext cx="3889800" cy="42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latin typeface="Calibri"/>
                <a:ea typeface="Calibri"/>
                <a:cs typeface="Calibri"/>
                <a:sym typeface="Calibri"/>
              </a:rPr>
              <a:t>Si :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latin typeface="Calibri"/>
                <a:ea typeface="Calibri"/>
                <a:cs typeface="Calibri"/>
                <a:sym typeface="Calibri"/>
              </a:rPr>
              <a:t>PRESCRIPTION EN MULTIPLES DE SEMAINES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latin typeface="Calibri"/>
                <a:ea typeface="Calibri"/>
                <a:cs typeface="Calibri"/>
                <a:sym typeface="Calibri"/>
              </a:rPr>
              <a:t>+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latin typeface="Calibri"/>
                <a:ea typeface="Calibri"/>
                <a:cs typeface="Calibri"/>
                <a:sym typeface="Calibri"/>
              </a:rPr>
              <a:t>CONDITIONNEMENTS EN MULTIPLES DE SEMAINES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latin typeface="Calibri"/>
                <a:ea typeface="Calibri"/>
                <a:cs typeface="Calibri"/>
                <a:sym typeface="Calibri"/>
              </a:rPr>
              <a:t>Alors =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latin typeface="Calibri"/>
                <a:ea typeface="Calibri"/>
                <a:cs typeface="Calibri"/>
                <a:sym typeface="Calibri"/>
              </a:rPr>
              <a:t>DISPENSATION à </a:t>
            </a:r>
            <a:r>
              <a:rPr lang="fr-FR" sz="2400">
                <a:latin typeface="Calibri"/>
                <a:ea typeface="Calibri"/>
                <a:cs typeface="Calibri"/>
                <a:sym typeface="Calibri"/>
              </a:rPr>
              <a:t>L'UNITÉ</a:t>
            </a:r>
            <a:r>
              <a:rPr lang="fr-FR" sz="24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latin typeface="Calibri"/>
                <a:ea typeface="Calibri"/>
                <a:cs typeface="Calibri"/>
                <a:sym typeface="Calibri"/>
              </a:rPr>
              <a:t>#BONSENSPAYSAN</a:t>
            </a:r>
            <a:r>
              <a:rPr lang="fr-FR" sz="2400">
                <a:latin typeface="Calibri"/>
                <a:ea typeface="Calibri"/>
                <a:cs typeface="Calibri"/>
                <a:sym typeface="Calibri"/>
              </a:rPr>
              <a:t> 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36"/>
          <p:cNvSpPr txBox="1"/>
          <p:nvPr/>
        </p:nvSpPr>
        <p:spPr>
          <a:xfrm>
            <a:off x="8148275" y="4480750"/>
            <a:ext cx="81300" cy="1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36"/>
          <p:cNvSpPr txBox="1"/>
          <p:nvPr/>
        </p:nvSpPr>
        <p:spPr>
          <a:xfrm>
            <a:off x="4755900" y="332925"/>
            <a:ext cx="30534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4600">
                <a:latin typeface="Calibri"/>
                <a:ea typeface="Calibri"/>
                <a:cs typeface="Calibri"/>
                <a:sym typeface="Calibri"/>
              </a:rPr>
              <a:t>NOTA BENE  </a:t>
            </a:r>
            <a:endParaRPr b="1" sz="4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7"/>
          <p:cNvSpPr txBox="1"/>
          <p:nvPr/>
        </p:nvSpPr>
        <p:spPr>
          <a:xfrm>
            <a:off x="6319267" y="2795633"/>
            <a:ext cx="4096500" cy="2514000"/>
          </a:xfrm>
          <a:prstGeom prst="rect">
            <a:avLst/>
          </a:prstGeom>
          <a:noFill/>
          <a:ln cap="flat" cmpd="sng" w="152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37"/>
          <p:cNvSpPr/>
          <p:nvPr/>
        </p:nvSpPr>
        <p:spPr>
          <a:xfrm>
            <a:off x="1678650" y="2901100"/>
            <a:ext cx="3541500" cy="1766400"/>
          </a:xfrm>
          <a:prstGeom prst="wedgeRectCallout">
            <a:avLst>
              <a:gd fmla="val 68501" name="adj1"/>
              <a:gd fmla="val 30824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Accès au dossier médical avec notifications des nouvelles prescriptions en temps réel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37"/>
          <p:cNvSpPr/>
          <p:nvPr/>
        </p:nvSpPr>
        <p:spPr>
          <a:xfrm>
            <a:off x="1678650" y="0"/>
            <a:ext cx="8737200" cy="1214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600"/>
              <a:t>Deuxième effet P4Pillon : interpro + numérique</a:t>
            </a:r>
            <a:endParaRPr b="1"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/>
              <a:t>(pharmacien correspondant en équipe de soins coordonnée)</a:t>
            </a:r>
            <a:endParaRPr sz="2000"/>
          </a:p>
        </p:txBody>
      </p:sp>
      <p:sp>
        <p:nvSpPr>
          <p:cNvPr id="255" name="Google Shape;255;p37"/>
          <p:cNvSpPr/>
          <p:nvPr/>
        </p:nvSpPr>
        <p:spPr>
          <a:xfrm>
            <a:off x="9121875" y="4667550"/>
            <a:ext cx="1160700" cy="468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(c‘est moi !)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38"/>
          <p:cNvPicPr preferRelativeResize="0"/>
          <p:nvPr/>
        </p:nvPicPr>
        <p:blipFill rotWithShape="1">
          <a:blip r:embed="rId3">
            <a:alphaModFix/>
          </a:blip>
          <a:srcRect b="0" l="0" r="24196" t="0"/>
          <a:stretch/>
        </p:blipFill>
        <p:spPr>
          <a:xfrm>
            <a:off x="0" y="0"/>
            <a:ext cx="6932625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8"/>
          <p:cNvSpPr txBox="1"/>
          <p:nvPr/>
        </p:nvSpPr>
        <p:spPr>
          <a:xfrm>
            <a:off x="7179425" y="981625"/>
            <a:ext cx="4918500" cy="51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700">
                <a:latin typeface="Calibri"/>
                <a:ea typeface="Calibri"/>
                <a:cs typeface="Calibri"/>
                <a:sym typeface="Calibri"/>
              </a:rPr>
              <a:t>Donnée patient disponibles :</a:t>
            </a:r>
            <a:endParaRPr b="1" sz="2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●"/>
            </a:pPr>
            <a:r>
              <a:rPr b="1" lang="fr-FR" sz="2700">
                <a:latin typeface="Calibri"/>
                <a:ea typeface="Calibri"/>
                <a:cs typeface="Calibri"/>
                <a:sym typeface="Calibri"/>
              </a:rPr>
              <a:t>éléments de base</a:t>
            </a:r>
            <a:endParaRPr b="1" sz="2700"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●"/>
            </a:pPr>
            <a:r>
              <a:rPr b="1" lang="fr-FR" sz="2700">
                <a:latin typeface="Calibri"/>
                <a:ea typeface="Calibri"/>
                <a:cs typeface="Calibri"/>
                <a:sym typeface="Calibri"/>
              </a:rPr>
              <a:t>histoire de la maladie</a:t>
            </a:r>
            <a:endParaRPr b="1" sz="2700"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●"/>
            </a:pPr>
            <a:r>
              <a:rPr b="1" lang="fr-FR" sz="2700">
                <a:latin typeface="Calibri"/>
                <a:ea typeface="Calibri"/>
                <a:cs typeface="Calibri"/>
                <a:sym typeface="Calibri"/>
              </a:rPr>
              <a:t>traitements</a:t>
            </a:r>
            <a:endParaRPr b="1" sz="2700"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●"/>
            </a:pPr>
            <a:r>
              <a:rPr b="1" lang="fr-FR" sz="2700">
                <a:latin typeface="Calibri"/>
                <a:ea typeface="Calibri"/>
                <a:cs typeface="Calibri"/>
                <a:sym typeface="Calibri"/>
              </a:rPr>
              <a:t>facteurs de risque</a:t>
            </a:r>
            <a:endParaRPr b="1" sz="2700"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●"/>
            </a:pPr>
            <a:r>
              <a:rPr b="1" lang="fr-FR" sz="2700">
                <a:latin typeface="Calibri"/>
                <a:ea typeface="Calibri"/>
                <a:cs typeface="Calibri"/>
                <a:sym typeface="Calibri"/>
              </a:rPr>
              <a:t>examens complémentaires disponibles</a:t>
            </a:r>
            <a:endParaRPr b="1" sz="2700"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●"/>
            </a:pPr>
            <a:r>
              <a:rPr b="1" lang="fr-FR" sz="2700">
                <a:latin typeface="Calibri"/>
                <a:ea typeface="Calibri"/>
                <a:cs typeface="Calibri"/>
                <a:sym typeface="Calibri"/>
              </a:rPr>
              <a:t>autres données</a:t>
            </a:r>
            <a:endParaRPr b="1" sz="2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700">
                <a:latin typeface="Calibri"/>
                <a:ea typeface="Calibri"/>
                <a:cs typeface="Calibri"/>
                <a:sym typeface="Calibri"/>
              </a:rPr>
              <a:t>OK ! Vous en avez besoin ? </a:t>
            </a:r>
            <a:endParaRPr b="1" sz="2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700">
                <a:latin typeface="Calibri"/>
                <a:ea typeface="Calibri"/>
                <a:cs typeface="Calibri"/>
                <a:sym typeface="Calibri"/>
              </a:rPr>
              <a:t>=&gt; VSM</a:t>
            </a:r>
            <a:endParaRPr b="1" sz="2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9"/>
          <p:cNvSpPr txBox="1"/>
          <p:nvPr/>
        </p:nvSpPr>
        <p:spPr>
          <a:xfrm>
            <a:off x="1592175" y="2943875"/>
            <a:ext cx="14928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>
                <a:latin typeface="Calibri"/>
                <a:ea typeface="Calibri"/>
                <a:cs typeface="Calibri"/>
                <a:sym typeface="Calibri"/>
              </a:rPr>
              <a:t>MÉDECIN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39"/>
          <p:cNvSpPr txBox="1"/>
          <p:nvPr/>
        </p:nvSpPr>
        <p:spPr>
          <a:xfrm>
            <a:off x="1481625" y="6264050"/>
            <a:ext cx="1713900" cy="5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MÉDECIN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-F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Traitant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39"/>
          <p:cNvSpPr txBox="1"/>
          <p:nvPr/>
        </p:nvSpPr>
        <p:spPr>
          <a:xfrm>
            <a:off x="7859400" y="2943875"/>
            <a:ext cx="21861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>
                <a:latin typeface="Calibri"/>
                <a:ea typeface="Calibri"/>
                <a:cs typeface="Calibri"/>
                <a:sym typeface="Calibri"/>
              </a:rPr>
              <a:t>PHARMACIEN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39"/>
          <p:cNvSpPr txBox="1"/>
          <p:nvPr/>
        </p:nvSpPr>
        <p:spPr>
          <a:xfrm>
            <a:off x="4342875" y="6264050"/>
            <a:ext cx="25017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>
                <a:latin typeface="Calibri"/>
                <a:ea typeface="Calibri"/>
                <a:cs typeface="Calibri"/>
                <a:sym typeface="Calibri"/>
              </a:rPr>
              <a:t>PHARMACIEN correspondant (accès au dossier médical)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39"/>
          <p:cNvSpPr txBox="1"/>
          <p:nvPr/>
        </p:nvSpPr>
        <p:spPr>
          <a:xfrm>
            <a:off x="8957675" y="3983575"/>
            <a:ext cx="24120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latin typeface="Calibri"/>
                <a:ea typeface="Calibri"/>
                <a:cs typeface="Calibri"/>
                <a:sym typeface="Calibri"/>
              </a:rPr>
              <a:t>TEMPS </a:t>
            </a:r>
            <a:r>
              <a:rPr b="1" lang="fr-FR" sz="2000">
                <a:latin typeface="Calibri"/>
                <a:ea typeface="Calibri"/>
                <a:cs typeface="Calibri"/>
                <a:sym typeface="Calibri"/>
              </a:rPr>
              <a:t>ÉCONOMISÉ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1" name="Google Shape;271;p39"/>
          <p:cNvGrpSpPr/>
          <p:nvPr/>
        </p:nvGrpSpPr>
        <p:grpSpPr>
          <a:xfrm>
            <a:off x="5673225" y="792125"/>
            <a:ext cx="5521725" cy="371950"/>
            <a:chOff x="5689825" y="1629700"/>
            <a:chExt cx="5521725" cy="371950"/>
          </a:xfrm>
        </p:grpSpPr>
        <p:sp>
          <p:nvSpPr>
            <p:cNvPr id="272" name="Google Shape;272;p39"/>
            <p:cNvSpPr txBox="1"/>
            <p:nvPr/>
          </p:nvSpPr>
          <p:spPr>
            <a:xfrm>
              <a:off x="5689825" y="1629700"/>
              <a:ext cx="1492800" cy="32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fr-FR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Analyse pharmaceutique</a:t>
              </a:r>
              <a:endParaRPr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39"/>
            <p:cNvSpPr txBox="1"/>
            <p:nvPr/>
          </p:nvSpPr>
          <p:spPr>
            <a:xfrm>
              <a:off x="7016775" y="1678250"/>
              <a:ext cx="1492800" cy="32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-FR">
                  <a:latin typeface="Calibri"/>
                  <a:ea typeface="Calibri"/>
                  <a:cs typeface="Calibri"/>
                  <a:sym typeface="Calibri"/>
                </a:rPr>
                <a:t>Manutention</a:t>
              </a:r>
              <a:endParaRPr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39"/>
            <p:cNvSpPr txBox="1"/>
            <p:nvPr/>
          </p:nvSpPr>
          <p:spPr>
            <a:xfrm>
              <a:off x="8439975" y="1678250"/>
              <a:ext cx="1492800" cy="32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-FR">
                  <a:latin typeface="Calibri"/>
                  <a:ea typeface="Calibri"/>
                  <a:cs typeface="Calibri"/>
                  <a:sym typeface="Calibri"/>
                </a:rPr>
                <a:t>Administratif</a:t>
              </a:r>
              <a:endParaRPr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39"/>
            <p:cNvSpPr txBox="1"/>
            <p:nvPr/>
          </p:nvSpPr>
          <p:spPr>
            <a:xfrm>
              <a:off x="9718750" y="1678250"/>
              <a:ext cx="1492800" cy="32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fr-FR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Conseils</a:t>
              </a:r>
              <a:endParaRPr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6" name="Google Shape;276;p39"/>
          <p:cNvSpPr txBox="1"/>
          <p:nvPr/>
        </p:nvSpPr>
        <p:spPr>
          <a:xfrm>
            <a:off x="2714225" y="4990150"/>
            <a:ext cx="18099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Manutention déléguée</a:t>
            </a:r>
            <a:r>
              <a:rPr b="1" lang="fr-F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b="1" lang="fr-FR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barquettes</a:t>
            </a:r>
            <a:endParaRPr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39"/>
          <p:cNvSpPr txBox="1"/>
          <p:nvPr/>
        </p:nvSpPr>
        <p:spPr>
          <a:xfrm>
            <a:off x="4285950" y="4990150"/>
            <a:ext cx="14928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-F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Analyse pharmaceutique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39"/>
          <p:cNvSpPr txBox="1"/>
          <p:nvPr/>
        </p:nvSpPr>
        <p:spPr>
          <a:xfrm>
            <a:off x="5594725" y="4990150"/>
            <a:ext cx="14928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-F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Conseils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39"/>
          <p:cNvSpPr txBox="1"/>
          <p:nvPr/>
        </p:nvSpPr>
        <p:spPr>
          <a:xfrm>
            <a:off x="8413850" y="5092825"/>
            <a:ext cx="3510900" cy="16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500">
                <a:solidFill>
                  <a:srgbClr val="222222"/>
                </a:solidFill>
                <a:highlight>
                  <a:srgbClr val="FFFFFF"/>
                </a:highlight>
              </a:rPr>
              <a:t>👉 </a:t>
            </a:r>
            <a:r>
              <a:rPr b="1" lang="fr-FR" sz="1500">
                <a:latin typeface="Calibri"/>
                <a:ea typeface="Calibri"/>
                <a:cs typeface="Calibri"/>
                <a:sym typeface="Calibri"/>
              </a:rPr>
              <a:t>Entretiens et soins pharmaceutiques en zone de confidentialité.</a:t>
            </a:r>
            <a:endParaRPr b="1" sz="1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222222"/>
                </a:solidFill>
                <a:highlight>
                  <a:srgbClr val="FFFFFF"/>
                </a:highlight>
              </a:rPr>
              <a:t>👉</a:t>
            </a:r>
            <a:r>
              <a:rPr b="1" lang="fr-FR" sz="20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fr-FR" sz="23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Production de données de santé </a:t>
            </a:r>
            <a:r>
              <a:rPr b="1" lang="fr-FR" sz="12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(parce qu’on a la culture et que l’on </a:t>
            </a:r>
            <a:r>
              <a:rPr b="1" lang="fr-FR" sz="12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côtoie</a:t>
            </a:r>
            <a:r>
              <a:rPr b="1" lang="fr-FR" sz="12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toutes les “tranches” de risque en santé)</a:t>
            </a:r>
            <a:endParaRPr b="1"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0" name="Google Shape;280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63690" y="3756575"/>
            <a:ext cx="578575" cy="55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299" y="4461875"/>
            <a:ext cx="1492799" cy="1553209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39"/>
          <p:cNvSpPr txBox="1"/>
          <p:nvPr/>
        </p:nvSpPr>
        <p:spPr>
          <a:xfrm>
            <a:off x="9830750" y="1713375"/>
            <a:ext cx="12828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⚠</a:t>
            </a:r>
            <a:endParaRPr b="1" sz="3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1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PAS EN ZONE DE </a:t>
            </a:r>
            <a:r>
              <a:rPr b="1" lang="fr-FR" sz="11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CONFIDENTIALITÉ</a:t>
            </a:r>
            <a:endParaRPr b="1" sz="11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39"/>
          <p:cNvSpPr txBox="1"/>
          <p:nvPr/>
        </p:nvSpPr>
        <p:spPr>
          <a:xfrm>
            <a:off x="315125" y="1318525"/>
            <a:ext cx="1111200" cy="14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39"/>
          <p:cNvSpPr txBox="1"/>
          <p:nvPr/>
        </p:nvSpPr>
        <p:spPr>
          <a:xfrm>
            <a:off x="99425" y="1318525"/>
            <a:ext cx="1492800" cy="20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latin typeface="Calibri"/>
                <a:ea typeface="Calibri"/>
                <a:cs typeface="Calibri"/>
                <a:sym typeface="Calibri"/>
              </a:rPr>
              <a:t>CAS CLASSIQUE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39"/>
          <p:cNvSpPr txBox="1"/>
          <p:nvPr/>
        </p:nvSpPr>
        <p:spPr>
          <a:xfrm>
            <a:off x="5778750" y="1716275"/>
            <a:ext cx="12828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⚠</a:t>
            </a:r>
            <a:endParaRPr b="1" sz="3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1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PAS ACCÈS AU DOSSIER MÉDICAL</a:t>
            </a:r>
            <a:endParaRPr b="1" sz="11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0"/>
          <p:cNvSpPr txBox="1"/>
          <p:nvPr>
            <p:ph type="ctrTitle"/>
          </p:nvPr>
        </p:nvSpPr>
        <p:spPr>
          <a:xfrm>
            <a:off x="517675" y="1905575"/>
            <a:ext cx="11400600" cy="43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b="1" lang="fr-FR" sz="5400"/>
              <a:t>PRODUCTION PARTICIPATIVE ET TERRITORIALE D’UNE BASE DE </a:t>
            </a:r>
            <a:r>
              <a:rPr b="1" lang="fr-FR" sz="5400"/>
              <a:t>DONNÉES</a:t>
            </a:r>
            <a:r>
              <a:rPr b="1" lang="fr-FR" sz="5400"/>
              <a:t> DE </a:t>
            </a:r>
            <a:r>
              <a:rPr b="1" lang="fr-FR" sz="5400"/>
              <a:t>SANTÉ</a:t>
            </a:r>
            <a:r>
              <a:rPr b="1" lang="fr-FR" sz="5400"/>
              <a:t> </a:t>
            </a:r>
            <a:r>
              <a:rPr b="1" lang="fr-FR" sz="5400"/>
              <a:t>STRUCTURÉE</a:t>
            </a:r>
            <a:endParaRPr b="1" sz="5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b="1" i="1" lang="fr-FR" sz="2900"/>
              <a:t>= décloisonnement de l’information</a:t>
            </a:r>
            <a:endParaRPr b="1" i="1" sz="2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t/>
            </a:r>
            <a:endParaRPr b="1" i="1" sz="2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b="1" i="1" lang="fr-FR" sz="2900"/>
              <a:t>(#CROWDSOURCING #SMALLDATA #CISP2)</a:t>
            </a:r>
            <a:endParaRPr b="1" i="1" sz="2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t/>
            </a:r>
            <a:endParaRPr b="1" i="1" sz="2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t/>
            </a:r>
            <a:endParaRPr b="1" i="1" sz="2900"/>
          </a:p>
        </p:txBody>
      </p:sp>
      <p:sp>
        <p:nvSpPr>
          <p:cNvPr id="291" name="Google Shape;291;p40"/>
          <p:cNvSpPr txBox="1"/>
          <p:nvPr/>
        </p:nvSpPr>
        <p:spPr>
          <a:xfrm>
            <a:off x="3741750" y="845400"/>
            <a:ext cx="47085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2500" u="sng">
                <a:latin typeface="Calibri"/>
                <a:ea typeface="Calibri"/>
                <a:cs typeface="Calibri"/>
                <a:sym typeface="Calibri"/>
              </a:rPr>
              <a:t>Objectif stratégique des pharmaciens (au sein de l’équipe):</a:t>
            </a:r>
            <a:endParaRPr b="1" i="1" sz="2500" u="sng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1"/>
          <p:cNvSpPr txBox="1"/>
          <p:nvPr>
            <p:ph type="ctrTitle"/>
          </p:nvPr>
        </p:nvSpPr>
        <p:spPr>
          <a:xfrm>
            <a:off x="0" y="1116000"/>
            <a:ext cx="12192000" cy="888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b="1" lang="fr-FR" sz="5400"/>
              <a:t>GISEMENT DE DONNÉES = le Graal</a:t>
            </a:r>
            <a:endParaRPr/>
          </a:p>
        </p:txBody>
      </p:sp>
      <p:sp>
        <p:nvSpPr>
          <p:cNvPr id="297" name="Google Shape;297;p41"/>
          <p:cNvSpPr txBox="1"/>
          <p:nvPr>
            <p:ph idx="1" type="subTitle"/>
          </p:nvPr>
        </p:nvSpPr>
        <p:spPr>
          <a:xfrm>
            <a:off x="1439375" y="2061000"/>
            <a:ext cx="9636600" cy="34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/>
              <a:t>Système d’Information Partagé en équipe de soins coordonnée, on a quoi ?</a:t>
            </a:r>
            <a:endParaRPr sz="3000"/>
          </a:p>
          <a:p>
            <a:pPr indent="0" lvl="0" marL="45720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-4191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fr-FR" sz="3000"/>
              <a:t>déterminants de santé</a:t>
            </a:r>
            <a:endParaRPr sz="3000"/>
          </a:p>
          <a:p>
            <a:pPr indent="-4191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fr-FR" sz="3000"/>
              <a:t>données paracliniques</a:t>
            </a:r>
            <a:endParaRPr sz="3000"/>
          </a:p>
          <a:p>
            <a:pPr indent="-4191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fr-FR" sz="3000"/>
              <a:t>états cliniques dans le temps</a:t>
            </a:r>
            <a:endParaRPr sz="3000"/>
          </a:p>
          <a:p>
            <a:pPr indent="-4191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fr-FR" sz="3000"/>
              <a:t>données médico-économiques</a:t>
            </a:r>
            <a:endParaRPr sz="3000"/>
          </a:p>
          <a:p>
            <a:pPr indent="-4191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fr-FR" sz="3000"/>
              <a:t>données de dispensation et d’adhésion thérapeutique</a:t>
            </a:r>
            <a:endParaRPr sz="30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42"/>
          <p:cNvPicPr preferRelativeResize="0"/>
          <p:nvPr/>
        </p:nvPicPr>
        <p:blipFill rotWithShape="1">
          <a:blip r:embed="rId3">
            <a:alphaModFix/>
          </a:blip>
          <a:srcRect b="0" l="0" r="0" t="30627"/>
          <a:stretch/>
        </p:blipFill>
        <p:spPr>
          <a:xfrm>
            <a:off x="637350" y="770325"/>
            <a:ext cx="10630949" cy="4757651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42"/>
          <p:cNvSpPr txBox="1"/>
          <p:nvPr/>
        </p:nvSpPr>
        <p:spPr>
          <a:xfrm>
            <a:off x="0" y="5638100"/>
            <a:ext cx="12192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latin typeface="Calibri"/>
                <a:ea typeface="Calibri"/>
                <a:cs typeface="Calibri"/>
                <a:sym typeface="Calibri"/>
              </a:rPr>
              <a:t>Au lieu de se CONCURRENCER sur le prix des vitamines et la para, on pourrait pas </a:t>
            </a:r>
            <a:r>
              <a:rPr b="1" lang="fr-FR" sz="2400">
                <a:latin typeface="Calibri"/>
                <a:ea typeface="Calibri"/>
                <a:cs typeface="Calibri"/>
                <a:sym typeface="Calibri"/>
              </a:rPr>
              <a:t>COOPÉRER</a:t>
            </a:r>
            <a:r>
              <a:rPr b="1" lang="fr-FR" sz="2400">
                <a:latin typeface="Calibri"/>
                <a:ea typeface="Calibri"/>
                <a:cs typeface="Calibri"/>
                <a:sym typeface="Calibri"/>
              </a:rPr>
              <a:t> pour maintenir en bonne santé les territoires ???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42"/>
          <p:cNvSpPr txBox="1"/>
          <p:nvPr/>
        </p:nvSpPr>
        <p:spPr>
          <a:xfrm>
            <a:off x="637350" y="271550"/>
            <a:ext cx="111288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300">
                <a:latin typeface="Calibri"/>
                <a:ea typeface="Calibri"/>
                <a:cs typeface="Calibri"/>
                <a:sym typeface="Calibri"/>
              </a:rPr>
              <a:t>IL EST OU LE TABLEAU DE BORD ?!? (Ex REZONE-CPTS)</a:t>
            </a:r>
            <a:endParaRPr b="1" sz="33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1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43"/>
          <p:cNvSpPr txBox="1"/>
          <p:nvPr/>
        </p:nvSpPr>
        <p:spPr>
          <a:xfrm rot="-1360185">
            <a:off x="609634" y="2496187"/>
            <a:ext cx="10972735" cy="167769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9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ON REMPLACE LES INDICATEURS !!!</a:t>
            </a:r>
            <a:endParaRPr b="1" sz="2900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7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(EX : </a:t>
            </a:r>
            <a:r>
              <a:rPr b="1" lang="fr-FR" sz="17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PRÉVALENCE</a:t>
            </a:r>
            <a:r>
              <a:rPr b="1" lang="fr-FR" sz="17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 DES ALD, DIMINUTION DES HOSPI, RECOURS AUX ANTIBIOTIQUES, USAGE DU TABAC/DROGUES, EXPOSITION A DES DETERMINANTS DE SANTE ENVIRONNEMENTAUX, </a:t>
            </a:r>
            <a:r>
              <a:rPr b="1" lang="fr-FR" sz="17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PRÉVENTION</a:t>
            </a:r>
            <a:r>
              <a:rPr b="1" lang="fr-FR" sz="17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 DANS LA MEDECINE DU TRAVAIL, OBESITE CHEZ LES JEUNES, RISQUE PSYCHOSOCIAL, ETC…)</a:t>
            </a:r>
            <a:endParaRPr b="1" sz="1700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/>
          <p:nvPr>
            <p:ph type="ctrTitle"/>
          </p:nvPr>
        </p:nvSpPr>
        <p:spPr>
          <a:xfrm>
            <a:off x="1524000" y="674949"/>
            <a:ext cx="9144000" cy="101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fr-FR" u="sng"/>
              <a:t>ENJEUX</a:t>
            </a:r>
            <a:endParaRPr u="sng"/>
          </a:p>
        </p:txBody>
      </p:sp>
      <p:sp>
        <p:nvSpPr>
          <p:cNvPr id="166" name="Google Shape;166;p26"/>
          <p:cNvSpPr txBox="1"/>
          <p:nvPr>
            <p:ph idx="1" type="subTitle"/>
          </p:nvPr>
        </p:nvSpPr>
        <p:spPr>
          <a:xfrm>
            <a:off x="1130950" y="2189075"/>
            <a:ext cx="4089900" cy="27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08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fr-FR" sz="3500"/>
              <a:t>Démographique</a:t>
            </a:r>
            <a:endParaRPr sz="3500"/>
          </a:p>
          <a:p>
            <a:pPr indent="-4508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fr-FR" sz="3500"/>
              <a:t>Épidémiologique</a:t>
            </a:r>
            <a:endParaRPr sz="3500"/>
          </a:p>
          <a:p>
            <a:pPr indent="-4508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fr-FR" sz="3500"/>
              <a:t>Technologique</a:t>
            </a:r>
            <a:endParaRPr sz="3500"/>
          </a:p>
          <a:p>
            <a:pPr indent="-4508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fr-FR" sz="3500"/>
              <a:t>Sociologique</a:t>
            </a:r>
            <a:endParaRPr sz="3500"/>
          </a:p>
          <a:p>
            <a:pPr indent="-4508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fr-FR" sz="3500"/>
              <a:t>Economique</a:t>
            </a:r>
            <a:endParaRPr sz="3500"/>
          </a:p>
          <a:p>
            <a:pPr indent="-4508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fr-FR" sz="3500"/>
              <a:t>Écologique</a:t>
            </a:r>
            <a:endParaRPr sz="3500"/>
          </a:p>
          <a:p>
            <a:pPr indent="-4508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fr-FR" sz="3500"/>
              <a:t>...</a:t>
            </a:r>
            <a:endParaRPr sz="35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i="1" sz="38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3800"/>
          </a:p>
        </p:txBody>
      </p:sp>
      <p:sp>
        <p:nvSpPr>
          <p:cNvPr id="167" name="Google Shape;167;p26"/>
          <p:cNvSpPr txBox="1"/>
          <p:nvPr/>
        </p:nvSpPr>
        <p:spPr>
          <a:xfrm>
            <a:off x="7307975" y="2189075"/>
            <a:ext cx="4269300" cy="36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3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Faire plus avec moins, mieux et vite dans les soins (cure)</a:t>
            </a:r>
            <a:endParaRPr i="1" sz="3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3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+</a:t>
            </a:r>
            <a:endParaRPr i="1" sz="3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3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Développer le maintien en bonne santé (care)</a:t>
            </a:r>
            <a:endParaRPr i="1" sz="3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" name="Google Shape;168;p26"/>
          <p:cNvSpPr/>
          <p:nvPr/>
        </p:nvSpPr>
        <p:spPr>
          <a:xfrm>
            <a:off x="5518925" y="3434425"/>
            <a:ext cx="1301100" cy="853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4"/>
          <p:cNvSpPr txBox="1"/>
          <p:nvPr>
            <p:ph idx="1" type="subTitle"/>
          </p:nvPr>
        </p:nvSpPr>
        <p:spPr>
          <a:xfrm>
            <a:off x="18450" y="490350"/>
            <a:ext cx="12155100" cy="1454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fr-FR" sz="3300" u="sng"/>
              <a:t>RETEX</a:t>
            </a:r>
            <a:r>
              <a:rPr b="1" lang="fr-FR" sz="3300"/>
              <a:t> : </a:t>
            </a:r>
            <a:r>
              <a:rPr b="1" lang="fr-FR" sz="2800"/>
              <a:t>requête informatique pendant la pandémie de COVID19 + cartographie </a:t>
            </a:r>
            <a:endParaRPr b="1" sz="28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fr-FR" sz="2800"/>
              <a:t>&gt;75 ans OU </a:t>
            </a:r>
            <a:r>
              <a:rPr b="1" lang="fr-FR" sz="2800"/>
              <a:t>polymédiqué</a:t>
            </a:r>
            <a:r>
              <a:rPr b="1" lang="fr-FR" sz="2800"/>
              <a:t> ET isolé</a:t>
            </a:r>
            <a:endParaRPr b="1" sz="28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800"/>
          </a:p>
        </p:txBody>
      </p:sp>
      <p:pic>
        <p:nvPicPr>
          <p:cNvPr id="316" name="Google Shape;316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30600"/>
            <a:ext cx="5170225" cy="502740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44"/>
          <p:cNvSpPr txBox="1"/>
          <p:nvPr/>
        </p:nvSpPr>
        <p:spPr>
          <a:xfrm>
            <a:off x="6914400" y="1732750"/>
            <a:ext cx="5240700" cy="12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100">
                <a:latin typeface="Calibri"/>
                <a:ea typeface="Calibri"/>
                <a:cs typeface="Calibri"/>
                <a:sym typeface="Calibri"/>
              </a:rPr>
              <a:t>=&gt;Tournées de dispensation personnalisée et prédictive des médicaments à domicile avec surveillance des patients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8" name="Google Shape;318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41600" y="3128025"/>
            <a:ext cx="2898701" cy="151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44"/>
          <p:cNvPicPr preferRelativeResize="0"/>
          <p:nvPr/>
        </p:nvPicPr>
        <p:blipFill rotWithShape="1">
          <a:blip r:embed="rId5">
            <a:alphaModFix/>
          </a:blip>
          <a:srcRect b="0" l="9782" r="11452" t="0"/>
          <a:stretch/>
        </p:blipFill>
        <p:spPr>
          <a:xfrm>
            <a:off x="9790575" y="3128025"/>
            <a:ext cx="2364600" cy="1513126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44"/>
          <p:cNvSpPr/>
          <p:nvPr/>
        </p:nvSpPr>
        <p:spPr>
          <a:xfrm>
            <a:off x="8828788" y="3608138"/>
            <a:ext cx="573300" cy="450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1" name="Google Shape;321;p44"/>
          <p:cNvPicPr preferRelativeResize="0"/>
          <p:nvPr/>
        </p:nvPicPr>
        <p:blipFill rotWithShape="1">
          <a:blip r:embed="rId6">
            <a:alphaModFix/>
          </a:blip>
          <a:srcRect b="9288" l="7770" r="7762" t="21391"/>
          <a:stretch/>
        </p:blipFill>
        <p:spPr>
          <a:xfrm>
            <a:off x="9790625" y="5382150"/>
            <a:ext cx="2364476" cy="145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44"/>
          <p:cNvSpPr/>
          <p:nvPr/>
        </p:nvSpPr>
        <p:spPr>
          <a:xfrm>
            <a:off x="10757863" y="4745550"/>
            <a:ext cx="429900" cy="5322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44"/>
          <p:cNvSpPr/>
          <p:nvPr/>
        </p:nvSpPr>
        <p:spPr>
          <a:xfrm>
            <a:off x="10757875" y="6539850"/>
            <a:ext cx="1397100" cy="296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ELECTRIQUE</a:t>
            </a:r>
            <a:endParaRPr/>
          </a:p>
        </p:txBody>
      </p:sp>
      <p:pic>
        <p:nvPicPr>
          <p:cNvPr id="324" name="Google Shape;324;p44"/>
          <p:cNvPicPr preferRelativeResize="0"/>
          <p:nvPr/>
        </p:nvPicPr>
        <p:blipFill rotWithShape="1">
          <a:blip r:embed="rId7">
            <a:alphaModFix/>
          </a:blip>
          <a:srcRect b="0" l="12929" r="10471" t="0"/>
          <a:stretch/>
        </p:blipFill>
        <p:spPr>
          <a:xfrm>
            <a:off x="5547775" y="5333775"/>
            <a:ext cx="2507825" cy="151315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44"/>
          <p:cNvSpPr/>
          <p:nvPr/>
        </p:nvSpPr>
        <p:spPr>
          <a:xfrm>
            <a:off x="8567375" y="5721825"/>
            <a:ext cx="573300" cy="4503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44"/>
          <p:cNvSpPr/>
          <p:nvPr/>
        </p:nvSpPr>
        <p:spPr>
          <a:xfrm>
            <a:off x="4026325" y="4586025"/>
            <a:ext cx="2364600" cy="1135800"/>
          </a:xfrm>
          <a:prstGeom prst="wedgeEllipseCallout">
            <a:avLst>
              <a:gd fmla="val 46481" name="adj1"/>
              <a:gd fmla="val 46518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Better, Faster, Stronger qu’ Ama</a:t>
            </a:r>
            <a:r>
              <a:rPr lang="fr-FR"/>
              <a:t>z</a:t>
            </a:r>
            <a:r>
              <a:rPr lang="fr-FR"/>
              <a:t>on</a:t>
            </a:r>
            <a:r>
              <a:rPr lang="fr-FR"/>
              <a:t>Ⓡ</a:t>
            </a:r>
            <a:r>
              <a:rPr lang="fr-FR"/>
              <a:t> !!!</a:t>
            </a:r>
            <a:endParaRPr/>
          </a:p>
        </p:txBody>
      </p:sp>
      <p:pic>
        <p:nvPicPr>
          <p:cNvPr id="327" name="Google Shape;327;p4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36350" y="1778951"/>
            <a:ext cx="2016951" cy="113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5"/>
          <p:cNvSpPr txBox="1"/>
          <p:nvPr>
            <p:ph idx="1" type="subTitle"/>
          </p:nvPr>
        </p:nvSpPr>
        <p:spPr>
          <a:xfrm>
            <a:off x="8066125" y="1717800"/>
            <a:ext cx="3519000" cy="165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ctr">
              <a:spcBef>
                <a:spcPts val="1000"/>
              </a:spcBef>
              <a:spcAft>
                <a:spcPts val="0"/>
              </a:spcAft>
              <a:buSzPts val="2400"/>
              <a:buChar char="+"/>
            </a:pPr>
            <a:r>
              <a:rPr b="1" lang="fr-FR"/>
              <a:t>comorbidité</a:t>
            </a:r>
            <a:endParaRPr b="1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fr-FR"/>
              <a:t>=</a:t>
            </a:r>
            <a:endParaRPr b="1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fr-FR"/>
              <a:t>Tableau de bord pour stratégie territoriale </a:t>
            </a:r>
            <a:endParaRPr b="1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fr-FR"/>
              <a:t>“better, faster, stronger” que Doctobide</a:t>
            </a:r>
            <a:r>
              <a:rPr lang="fr-FR" sz="1400">
                <a:latin typeface="Arial"/>
                <a:ea typeface="Arial"/>
                <a:cs typeface="Arial"/>
                <a:sym typeface="Arial"/>
              </a:rPr>
              <a:t>Ⓡ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3" name="Google Shape;333;p45"/>
          <p:cNvPicPr preferRelativeResize="0"/>
          <p:nvPr/>
        </p:nvPicPr>
        <p:blipFill rotWithShape="1">
          <a:blip r:embed="rId3">
            <a:alphaModFix/>
          </a:blip>
          <a:srcRect b="0" l="0" r="38725" t="0"/>
          <a:stretch/>
        </p:blipFill>
        <p:spPr>
          <a:xfrm>
            <a:off x="0" y="787325"/>
            <a:ext cx="7470374" cy="6070675"/>
          </a:xfrm>
          <a:prstGeom prst="rect">
            <a:avLst/>
          </a:prstGeom>
          <a:noFill/>
          <a:ln>
            <a:noFill/>
          </a:ln>
          <a:effectLst>
            <a:outerShdw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334" name="Google Shape;334;p45"/>
          <p:cNvSpPr txBox="1"/>
          <p:nvPr/>
        </p:nvSpPr>
        <p:spPr>
          <a:xfrm>
            <a:off x="-45400" y="64025"/>
            <a:ext cx="121920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3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RETEX </a:t>
            </a:r>
            <a:r>
              <a:rPr b="1" lang="fr-FR"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1" lang="fr-FR" sz="3500">
                <a:latin typeface="Calibri"/>
                <a:ea typeface="Calibri"/>
                <a:cs typeface="Calibri"/>
                <a:sym typeface="Calibri"/>
              </a:rPr>
              <a:t>EXCEL au secours de la campagne de vaccination (#IAfree) </a:t>
            </a:r>
            <a:endParaRPr b="1" sz="35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-12"/>
            <a:ext cx="11536643" cy="6792075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46"/>
          <p:cNvSpPr txBox="1"/>
          <p:nvPr/>
        </p:nvSpPr>
        <p:spPr>
          <a:xfrm>
            <a:off x="7158875" y="550275"/>
            <a:ext cx="45132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600">
                <a:latin typeface="Calibri"/>
                <a:ea typeface="Calibri"/>
                <a:cs typeface="Calibri"/>
                <a:sym typeface="Calibri"/>
              </a:rPr>
              <a:t>CERCLES DE QUALITé MéDECINS PHARMACIENS</a:t>
            </a:r>
            <a:endParaRPr b="1" sz="2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46"/>
          <p:cNvSpPr txBox="1"/>
          <p:nvPr/>
        </p:nvSpPr>
        <p:spPr>
          <a:xfrm>
            <a:off x="722900" y="631775"/>
            <a:ext cx="1940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300" u="sng">
                <a:latin typeface="Calibri"/>
                <a:ea typeface="Calibri"/>
                <a:cs typeface="Calibri"/>
                <a:sym typeface="Calibri"/>
              </a:rPr>
              <a:t>RETEX :</a:t>
            </a:r>
            <a:endParaRPr b="1" sz="3300" u="sng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46"/>
          <p:cNvSpPr txBox="1"/>
          <p:nvPr/>
        </p:nvSpPr>
        <p:spPr>
          <a:xfrm>
            <a:off x="7290250" y="1573875"/>
            <a:ext cx="4142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latin typeface="Calibri"/>
                <a:ea typeface="Calibri"/>
                <a:cs typeface="Calibri"/>
                <a:sym typeface="Calibri"/>
              </a:rPr>
              <a:t>(tentative d’intégration à un projet art 51 pharmacien clinicien en équipe de soins coordonnées)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7"/>
          <p:cNvSpPr txBox="1"/>
          <p:nvPr>
            <p:ph type="title"/>
          </p:nvPr>
        </p:nvSpPr>
        <p:spPr>
          <a:xfrm>
            <a:off x="0" y="0"/>
            <a:ext cx="12192000" cy="121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700"/>
              <a:t>RETEX :</a:t>
            </a:r>
            <a:r>
              <a:rPr lang="fr-FR" sz="3800"/>
              <a:t> analyse des besoins Infirmier Pratique Avancée/Pharmacien correspondant ventilés</a:t>
            </a:r>
            <a:endParaRPr sz="3800"/>
          </a:p>
        </p:txBody>
      </p:sp>
      <p:pic>
        <p:nvPicPr>
          <p:cNvPr id="349" name="Google Shape;349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214150"/>
            <a:ext cx="11626619" cy="4643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466575"/>
            <a:ext cx="10690425" cy="3014150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47"/>
          <p:cNvSpPr txBox="1"/>
          <p:nvPr/>
        </p:nvSpPr>
        <p:spPr>
          <a:xfrm>
            <a:off x="10690425" y="3832525"/>
            <a:ext cx="12741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latin typeface="Calibri"/>
                <a:ea typeface="Calibri"/>
                <a:cs typeface="Calibri"/>
                <a:sym typeface="Calibri"/>
              </a:rPr>
              <a:t>Source 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latin typeface="Calibri"/>
                <a:ea typeface="Calibri"/>
                <a:cs typeface="Calibri"/>
                <a:sym typeface="Calibri"/>
              </a:rPr>
              <a:t>Master 1 ISPED Blandine Malbos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8"/>
          <p:cNvSpPr txBox="1"/>
          <p:nvPr>
            <p:ph idx="1" type="subTitle"/>
          </p:nvPr>
        </p:nvSpPr>
        <p:spPr>
          <a:xfrm>
            <a:off x="1524000" y="359575"/>
            <a:ext cx="9144000" cy="5422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fr-FR" sz="3400"/>
              <a:t>NEXT ?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fr-FR"/>
              <a:t>Développer des programmes de </a:t>
            </a:r>
            <a:r>
              <a:rPr b="1" lang="fr-FR"/>
              <a:t>recherche interdisciplinaire en soins primaires (MSP-U).</a:t>
            </a:r>
            <a:endParaRPr b="1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fr-FR"/>
              <a:t>Développer un LGO </a:t>
            </a:r>
            <a:r>
              <a:rPr b="1" lang="fr-FR"/>
              <a:t>opensource</a:t>
            </a:r>
            <a:r>
              <a:rPr lang="fr-FR"/>
              <a:t> avec outils de suivi et de datavisualisation d’indicateurs (interface cartographique)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fr-FR"/>
              <a:t>Approche écologique et décarbonation </a:t>
            </a:r>
            <a:r>
              <a:rPr lang="fr-FR"/>
              <a:t>du système de santé.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fr-FR"/>
              <a:t>Création d’une </a:t>
            </a:r>
            <a:r>
              <a:rPr b="1" i="1" lang="fr-FR"/>
              <a:t>plateforme de données</a:t>
            </a:r>
            <a:r>
              <a:rPr i="1" lang="fr-FR"/>
              <a:t> </a:t>
            </a:r>
            <a:r>
              <a:rPr lang="fr-FR"/>
              <a:t>des soins primaires piloté par une coopérative de “petits producteurs de petites données” et d’associations de patients locales (SCIC).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fr-FR"/>
              <a:t>Développer l’</a:t>
            </a:r>
            <a:r>
              <a:rPr b="1" lang="fr-FR"/>
              <a:t>opendata </a:t>
            </a:r>
            <a:r>
              <a:rPr lang="fr-FR"/>
              <a:t>au service de la démocratie en santé de proximité (et des sciences participatives et citoyennes).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fr-FR"/>
              <a:t>déployer notre vision dans les </a:t>
            </a:r>
            <a:r>
              <a:rPr b="1" lang="fr-FR"/>
              <a:t>1400 MSP </a:t>
            </a:r>
            <a:r>
              <a:rPr b="1" lang="fr-FR"/>
              <a:t>existantes + CPTS</a:t>
            </a:r>
            <a:r>
              <a:rPr lang="fr-FR"/>
              <a:t> en France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9"/>
          <p:cNvSpPr txBox="1"/>
          <p:nvPr>
            <p:ph idx="1" type="subTitle"/>
          </p:nvPr>
        </p:nvSpPr>
        <p:spPr>
          <a:xfrm>
            <a:off x="1524000" y="2047558"/>
            <a:ext cx="9144000" cy="3438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fr-FR"/>
              <a:t>« L’adhésion à un paradigme est une mécanique sociologique impliquant la genèse d’une communauté de pensée, de méthode et d’objectif, autour d’outils communs</a:t>
            </a:r>
            <a:r>
              <a:rPr b="1" lang="fr-FR"/>
              <a:t> </a:t>
            </a:r>
            <a:r>
              <a:rPr b="1" lang="fr-FR"/>
              <a:t>»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FR"/>
              <a:t>Thomas Samuel KUHN, 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i="1" lang="fr-FR"/>
              <a:t>La structure des révolutions scientifiques</a:t>
            </a:r>
            <a:r>
              <a:rPr i="1" lang="fr-FR"/>
              <a:t>, 1962</a:t>
            </a:r>
            <a:endParaRPr i="1"/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i="1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u="sng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0"/>
          <p:cNvSpPr txBox="1"/>
          <p:nvPr>
            <p:ph idx="1" type="subTitle"/>
          </p:nvPr>
        </p:nvSpPr>
        <p:spPr>
          <a:xfrm>
            <a:off x="1524000" y="691849"/>
            <a:ext cx="9144000" cy="259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fr-FR" sz="4500" u="sng">
                <a:solidFill>
                  <a:schemeClr val="hlink"/>
                </a:solidFill>
                <a:hlinkClick r:id="rId3"/>
              </a:rPr>
              <a:t>https://www.p4pillon.org/</a:t>
            </a:r>
            <a:endParaRPr sz="45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fr-FR"/>
              <a:t>MERCI DE VOTRE ATTENTION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7" name="Google Shape;367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2876" y="1963575"/>
            <a:ext cx="2666250" cy="331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7"/>
          <p:cNvSpPr txBox="1"/>
          <p:nvPr>
            <p:ph idx="1" type="subTitle"/>
          </p:nvPr>
        </p:nvSpPr>
        <p:spPr>
          <a:xfrm>
            <a:off x="6307177" y="1876300"/>
            <a:ext cx="5884800" cy="165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fr-FR" sz="2700" u="sng"/>
              <a:t>Paradigme économique actuel : </a:t>
            </a:r>
            <a:endParaRPr b="1" sz="2700"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700"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fr-FR" sz="2700" u="sng"/>
              <a:t>Plus les gens sont malades, plus je gagne ma vie.</a:t>
            </a:r>
            <a:endParaRPr b="1" sz="2700"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700" u="sng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i="1" sz="2100" u="sng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u="sng"/>
          </a:p>
        </p:txBody>
      </p:sp>
      <p:pic>
        <p:nvPicPr>
          <p:cNvPr id="174" name="Google Shape;17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2"/>
            <a:ext cx="6307175" cy="35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7"/>
          <p:cNvSpPr txBox="1"/>
          <p:nvPr/>
        </p:nvSpPr>
        <p:spPr>
          <a:xfrm>
            <a:off x="1813200" y="4101225"/>
            <a:ext cx="85656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 Désolé Mr Prioux, économiquement la prévention c’est pour les cons. ”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r-FR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François V.   </a:t>
            </a:r>
            <a:r>
              <a:rPr i="1" lang="fr-FR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 comptable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 txBox="1"/>
          <p:nvPr>
            <p:ph type="ctrTitle"/>
          </p:nvPr>
        </p:nvSpPr>
        <p:spPr>
          <a:xfrm>
            <a:off x="944850" y="541475"/>
            <a:ext cx="10302300" cy="109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fr-FR"/>
              <a:t>CONCEPT </a:t>
            </a:r>
            <a:r>
              <a:rPr b="1" lang="fr-FR"/>
              <a:t>D'ÉMERGENCE </a:t>
            </a:r>
            <a:endParaRPr/>
          </a:p>
        </p:txBody>
      </p:sp>
      <p:sp>
        <p:nvSpPr>
          <p:cNvPr id="181" name="Google Shape;181;p28"/>
          <p:cNvSpPr txBox="1"/>
          <p:nvPr>
            <p:ph idx="1" type="subTitle"/>
          </p:nvPr>
        </p:nvSpPr>
        <p:spPr>
          <a:xfrm>
            <a:off x="1405800" y="2049675"/>
            <a:ext cx="9380400" cy="10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fr-FR" sz="2900" u="sng"/>
              <a:t>Le tout offre plus de possibilités que la somme de ses parties</a:t>
            </a:r>
            <a:endParaRPr b="1" i="1" sz="2900"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fr-FR" sz="3500"/>
              <a:t>=</a:t>
            </a:r>
            <a:endParaRPr b="1" sz="3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1"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1"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1"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1" sz="2600"/>
          </a:p>
        </p:txBody>
      </p:sp>
      <p:sp>
        <p:nvSpPr>
          <p:cNvPr id="182" name="Google Shape;182;p28"/>
          <p:cNvSpPr txBox="1"/>
          <p:nvPr/>
        </p:nvSpPr>
        <p:spPr>
          <a:xfrm>
            <a:off x="881100" y="4101250"/>
            <a:ext cx="3998100" cy="12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INTELLIGENCE</a:t>
            </a:r>
            <a:endParaRPr b="1"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fr-FR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COLLECTIVE PLURIDISCIPLINNAIRE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879188" y="3452475"/>
            <a:ext cx="2433628" cy="3405524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8"/>
          <p:cNvSpPr txBox="1"/>
          <p:nvPr/>
        </p:nvSpPr>
        <p:spPr>
          <a:xfrm>
            <a:off x="7312825" y="3921100"/>
            <a:ext cx="3998100" cy="16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SOMME DES </a:t>
            </a:r>
            <a:r>
              <a:rPr b="1" lang="fr-FR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INTELLIGENCES</a:t>
            </a:r>
            <a:endParaRPr b="1"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INDIVIDUELLES ET </a:t>
            </a:r>
            <a:r>
              <a:rPr b="1" lang="fr-FR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MONO-CATÉGORIELLES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9"/>
          <p:cNvSpPr txBox="1"/>
          <p:nvPr>
            <p:ph type="ctrTitle"/>
          </p:nvPr>
        </p:nvSpPr>
        <p:spPr>
          <a:xfrm>
            <a:off x="0" y="636325"/>
            <a:ext cx="121920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fr-FR"/>
              <a:t>NOTRE LABORATOIRE</a:t>
            </a:r>
            <a:endParaRPr/>
          </a:p>
        </p:txBody>
      </p:sp>
      <p:sp>
        <p:nvSpPr>
          <p:cNvPr id="190" name="Google Shape;190;p29"/>
          <p:cNvSpPr txBox="1"/>
          <p:nvPr>
            <p:ph idx="1" type="subTitle"/>
          </p:nvPr>
        </p:nvSpPr>
        <p:spPr>
          <a:xfrm>
            <a:off x="837300" y="2415950"/>
            <a:ext cx="10517400" cy="38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FR" sz="2800"/>
              <a:t>MilleSoins : une </a:t>
            </a:r>
            <a:r>
              <a:rPr lang="fr-FR" sz="2800"/>
              <a:t>Équipe</a:t>
            </a:r>
            <a:r>
              <a:rPr lang="fr-FR" sz="2800"/>
              <a:t> de soins coordonnée universitaire multi-site (SISA) + CPTS HCV</a:t>
            </a:r>
            <a:r>
              <a:rPr lang="fr-FR" sz="2800"/>
              <a:t>.</a:t>
            </a:r>
            <a:endParaRPr sz="28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8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FR" sz="2800"/>
              <a:t>=</a:t>
            </a:r>
            <a:endParaRPr sz="28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fr-FR" sz="2800"/>
              <a:t>Médecins + kinés + IDE + pharmacies + ... qui travaillent ensemble via l’usage d’une plateforme numérique qui héberge le dossier médical.</a:t>
            </a:r>
            <a:endParaRPr sz="28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1" sz="28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1" sz="2800" u="sng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8243849" cy="6858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43850" y="3059775"/>
            <a:ext cx="3948150" cy="379822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0"/>
          <p:cNvSpPr txBox="1"/>
          <p:nvPr/>
        </p:nvSpPr>
        <p:spPr>
          <a:xfrm>
            <a:off x="9724025" y="747225"/>
            <a:ext cx="1638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30"/>
          <p:cNvSpPr txBox="1"/>
          <p:nvPr/>
        </p:nvSpPr>
        <p:spPr>
          <a:xfrm>
            <a:off x="8682525" y="1082500"/>
            <a:ext cx="3070800" cy="11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4100">
                <a:latin typeface="Calibri"/>
                <a:ea typeface="Calibri"/>
                <a:cs typeface="Calibri"/>
                <a:sym typeface="Calibri"/>
              </a:rPr>
              <a:t>Vous êtes ici</a:t>
            </a:r>
            <a:endParaRPr b="1" sz="4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30"/>
          <p:cNvSpPr/>
          <p:nvPr/>
        </p:nvSpPr>
        <p:spPr>
          <a:xfrm>
            <a:off x="10020875" y="1995975"/>
            <a:ext cx="368400" cy="29274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30"/>
          <p:cNvSpPr txBox="1"/>
          <p:nvPr/>
        </p:nvSpPr>
        <p:spPr>
          <a:xfrm>
            <a:off x="4638750" y="5565025"/>
            <a:ext cx="3605100" cy="11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fr-FR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Pathologies chroniques et patients agés isolés vulnérables +++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1"/>
          <p:cNvSpPr txBox="1"/>
          <p:nvPr>
            <p:ph type="ctrTitle"/>
          </p:nvPr>
        </p:nvSpPr>
        <p:spPr>
          <a:xfrm>
            <a:off x="1201350" y="821325"/>
            <a:ext cx="9789300" cy="126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fr-FR" sz="5400"/>
              <a:t>EFFET PAPILLON :</a:t>
            </a:r>
            <a:endParaRPr b="1" sz="5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fr-FR" sz="2500"/>
              <a:t>FOCUS SUR DEUX CONDITIONS INITIALES</a:t>
            </a:r>
            <a:endParaRPr b="1" sz="2500"/>
          </a:p>
        </p:txBody>
      </p:sp>
      <p:sp>
        <p:nvSpPr>
          <p:cNvPr id="206" name="Google Shape;206;p31"/>
          <p:cNvSpPr txBox="1"/>
          <p:nvPr>
            <p:ph idx="1" type="subTitle"/>
          </p:nvPr>
        </p:nvSpPr>
        <p:spPr>
          <a:xfrm>
            <a:off x="978550" y="2457900"/>
            <a:ext cx="10124400" cy="29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700" u="sng"/>
          </a:p>
          <a:p>
            <a:pPr indent="-190500" lvl="0" marL="3429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700" u="sng"/>
          </a:p>
          <a:p>
            <a:pPr indent="-36195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fr-FR" sz="2700"/>
              <a:t>Prescriptions médicales</a:t>
            </a:r>
            <a:r>
              <a:rPr lang="fr-FR" sz="2700"/>
              <a:t> en semaines au lieu des mois</a:t>
            </a:r>
            <a:endParaRPr sz="2700"/>
          </a:p>
          <a:p>
            <a:pPr indent="-36195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i="1" lang="fr-FR" sz="2700"/>
              <a:t>Pharmacien correspondant</a:t>
            </a:r>
            <a:r>
              <a:rPr lang="fr-FR" sz="2700"/>
              <a:t> intégré à l’équipe de soins traitante</a:t>
            </a:r>
            <a:endParaRPr sz="27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2"/>
          <p:cNvSpPr txBox="1"/>
          <p:nvPr>
            <p:ph type="ctrTitle"/>
          </p:nvPr>
        </p:nvSpPr>
        <p:spPr>
          <a:xfrm>
            <a:off x="1255200" y="153075"/>
            <a:ext cx="9681600" cy="674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500"/>
              <a:t>POURQUOI DES SEMAINES AU LIEU DES MOIS ?</a:t>
            </a:r>
            <a:endParaRPr b="1" sz="3500"/>
          </a:p>
        </p:txBody>
      </p:sp>
      <p:pic>
        <p:nvPicPr>
          <p:cNvPr id="212" name="Google Shape;21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25" y="916200"/>
            <a:ext cx="12156750" cy="5941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2"/>
          <p:cNvSpPr/>
          <p:nvPr/>
        </p:nvSpPr>
        <p:spPr>
          <a:xfrm>
            <a:off x="7744400" y="916200"/>
            <a:ext cx="3192600" cy="2082900"/>
          </a:xfrm>
          <a:prstGeom prst="wedgeEllipseCallout">
            <a:avLst>
              <a:gd fmla="val -21557" name="adj1"/>
              <a:gd fmla="val 78188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/>
              <a:t>Tu n’utilises pas le système métrique internationnal ?</a:t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14" name="Google Shape;214;p32"/>
          <p:cNvSpPr/>
          <p:nvPr/>
        </p:nvSpPr>
        <p:spPr>
          <a:xfrm>
            <a:off x="8981700" y="2014000"/>
            <a:ext cx="3192600" cy="1894200"/>
          </a:xfrm>
          <a:prstGeom prst="wedgeEllipseCallout">
            <a:avLst>
              <a:gd fmla="val -23803" name="adj1"/>
              <a:gd fmla="val 93105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/>
              <a:t>Juste mon charpentier. Mon maçon utilise le pied romain, mon plombier la coudée ancienne, et mon </a:t>
            </a:r>
            <a:r>
              <a:rPr b="1" lang="fr-FR"/>
              <a:t>électricien</a:t>
            </a:r>
            <a:r>
              <a:rPr b="1" lang="fr-FR"/>
              <a:t> je sais même pas, ce mec est bizarre</a:t>
            </a:r>
            <a:endParaRPr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3"/>
          <p:cNvSpPr txBox="1"/>
          <p:nvPr>
            <p:ph type="ctrTitle"/>
          </p:nvPr>
        </p:nvSpPr>
        <p:spPr>
          <a:xfrm>
            <a:off x="1524000" y="956893"/>
            <a:ext cx="9144000" cy="1035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PATHOLOGIE </a:t>
            </a:r>
            <a:r>
              <a:rPr lang="fr-FR" u="sng"/>
              <a:t>CHRONIQUE</a:t>
            </a:r>
            <a:endParaRPr u="sng"/>
          </a:p>
        </p:txBody>
      </p:sp>
      <p:sp>
        <p:nvSpPr>
          <p:cNvPr id="220" name="Google Shape;220;p33"/>
          <p:cNvSpPr txBox="1"/>
          <p:nvPr>
            <p:ph idx="1" type="subTitle"/>
          </p:nvPr>
        </p:nvSpPr>
        <p:spPr>
          <a:xfrm>
            <a:off x="1524000" y="2601150"/>
            <a:ext cx="9144000" cy="309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fr-FR" sz="2600"/>
              <a:t>Objectif : coordonner des compétences dans un espace-temps</a:t>
            </a:r>
            <a:endParaRPr b="1" sz="26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fr-FR" sz="2600"/>
              <a:t>Le mois est-il un indicateur de temporalité stable sur lequel bâtir des parcours de soins ?</a:t>
            </a:r>
            <a:endParaRPr sz="2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